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8"/>
  </p:handoutMasterIdLst>
  <p:sldIdLst>
    <p:sldId id="289" r:id="rId2"/>
    <p:sldId id="291" r:id="rId3"/>
    <p:sldId id="292" r:id="rId4"/>
    <p:sldId id="293" r:id="rId5"/>
    <p:sldId id="294" r:id="rId6"/>
    <p:sldId id="295" r:id="rId7"/>
    <p:sldId id="296" r:id="rId8"/>
    <p:sldId id="297" r:id="rId9"/>
    <p:sldId id="298" r:id="rId10"/>
    <p:sldId id="299" r:id="rId11"/>
    <p:sldId id="300" r:id="rId12"/>
    <p:sldId id="257" r:id="rId13"/>
    <p:sldId id="258" r:id="rId14"/>
    <p:sldId id="259" r:id="rId15"/>
    <p:sldId id="260" r:id="rId16"/>
    <p:sldId id="264" r:id="rId17"/>
    <p:sldId id="269" r:id="rId18"/>
    <p:sldId id="270" r:id="rId19"/>
    <p:sldId id="271" r:id="rId20"/>
    <p:sldId id="272" r:id="rId21"/>
    <p:sldId id="275" r:id="rId22"/>
    <p:sldId id="276" r:id="rId23"/>
    <p:sldId id="277" r:id="rId24"/>
    <p:sldId id="278" r:id="rId25"/>
    <p:sldId id="279" r:id="rId26"/>
    <p:sldId id="283"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36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51E072-B5BB-4F37-9D16-16F7B04536E0}" type="datetimeFigureOut">
              <a:rPr lang="en-US" smtClean="0"/>
              <a:pPr/>
              <a:t>10/17/2011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E9C380-57F8-43A3-86A6-2A933E8CF59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30F01B9-94CE-4814-B463-03CA43F851E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88DDF4B-CE84-45FD-8C0D-7BCBCA9451B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D77ADAC-99A1-4484-A91B-42C8AA5EB4E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D2EEDFE-B22A-4C9A-9D5A-9087C1D5ACA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1EC340-78FA-47DD-83F5-BC70AA90758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B0BEC08-34F9-4F2A-B232-FB24916FE9E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2C251A5-736E-4B5E-B62C-19A2496C2E5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FA334BD-3FEC-41AC-8937-C2C0C050682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941B0DB-C746-47F5-8E47-4B7E2D81B27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74F679-C086-4158-801A-B1AC22B07AE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4DF5411-EC05-4044-B0BC-3E112571CDE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44DD10F-F870-4D82-A2B8-96FFF3CFFA5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8 Test</a:t>
            </a:r>
            <a:endParaRPr lang="en-US" dirty="0"/>
          </a:p>
        </p:txBody>
      </p:sp>
      <p:sp>
        <p:nvSpPr>
          <p:cNvPr id="3" name="Content Placeholder 2"/>
          <p:cNvSpPr>
            <a:spLocks noGrp="1"/>
          </p:cNvSpPr>
          <p:nvPr>
            <p:ph idx="1"/>
          </p:nvPr>
        </p:nvSpPr>
        <p:spPr/>
        <p:txBody>
          <a:bodyPr/>
          <a:lstStyle/>
          <a:p>
            <a:r>
              <a:rPr lang="en-US" dirty="0" smtClean="0"/>
              <a:t>Spread out around the room</a:t>
            </a:r>
          </a:p>
          <a:p>
            <a:r>
              <a:rPr lang="en-US" dirty="0" smtClean="0"/>
              <a:t>Zero talking </a:t>
            </a:r>
          </a:p>
          <a:p>
            <a:r>
              <a:rPr lang="en-US" dirty="0" smtClean="0"/>
              <a:t>No Computers</a:t>
            </a:r>
          </a:p>
          <a:p>
            <a:r>
              <a:rPr lang="en-US" dirty="0" smtClean="0"/>
              <a:t>Number 1-40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9</a:t>
            </a:r>
            <a:endParaRPr lang="en-US" dirty="0"/>
          </a:p>
        </p:txBody>
      </p:sp>
      <p:sp>
        <p:nvSpPr>
          <p:cNvPr id="3" name="Content Placeholder 2"/>
          <p:cNvSpPr>
            <a:spLocks noGrp="1"/>
          </p:cNvSpPr>
          <p:nvPr>
            <p:ph idx="1"/>
          </p:nvPr>
        </p:nvSpPr>
        <p:spPr>
          <a:xfrm>
            <a:off x="457200" y="1143000"/>
            <a:ext cx="8229600" cy="5715000"/>
          </a:xfrm>
        </p:spPr>
        <p:txBody>
          <a:bodyPr/>
          <a:lstStyle/>
          <a:p>
            <a:r>
              <a:rPr lang="en-US" dirty="0" smtClean="0"/>
              <a:t>According to the law of conservation of mass, when sodium, hydrogen, and oxygen react to form a compound the mass of the compound is _____ compared to the sum of the masses of the individual </a:t>
            </a:r>
            <a:r>
              <a:rPr lang="en-US" dirty="0" smtClean="0"/>
              <a:t>elements.</a:t>
            </a:r>
          </a:p>
          <a:p>
            <a:pPr>
              <a:buNone/>
            </a:pPr>
            <a:r>
              <a:rPr lang="en-US" dirty="0" err="1" smtClean="0"/>
              <a:t>a.greater</a:t>
            </a:r>
            <a:r>
              <a:rPr lang="en-US" dirty="0" smtClean="0"/>
              <a:t> than		</a:t>
            </a:r>
          </a:p>
          <a:p>
            <a:pPr>
              <a:buNone/>
            </a:pPr>
            <a:r>
              <a:rPr lang="en-US" dirty="0" err="1" smtClean="0"/>
              <a:t>b.less</a:t>
            </a:r>
            <a:r>
              <a:rPr lang="en-US" dirty="0" smtClean="0"/>
              <a:t> than</a:t>
            </a:r>
          </a:p>
          <a:p>
            <a:pPr>
              <a:buNone/>
            </a:pPr>
            <a:r>
              <a:rPr lang="en-US" dirty="0" err="1" smtClean="0"/>
              <a:t>c.equal</a:t>
            </a:r>
            <a:r>
              <a:rPr lang="en-US" dirty="0" smtClean="0"/>
              <a:t> </a:t>
            </a:r>
            <a:r>
              <a:rPr lang="en-US" dirty="0" smtClean="0"/>
              <a:t>to</a:t>
            </a:r>
          </a:p>
          <a:p>
            <a:pPr>
              <a:buNone/>
            </a:pPr>
            <a:r>
              <a:rPr lang="en-US" dirty="0" err="1" smtClean="0"/>
              <a:t>d.either</a:t>
            </a:r>
            <a:r>
              <a:rPr lang="en-US" dirty="0" smtClean="0"/>
              <a:t> </a:t>
            </a:r>
            <a:r>
              <a:rPr lang="en-US" dirty="0" smtClean="0"/>
              <a:t>less than or </a:t>
            </a:r>
            <a:r>
              <a:rPr lang="en-US" dirty="0" smtClean="0"/>
              <a:t>greater </a:t>
            </a:r>
            <a:r>
              <a:rPr lang="en-US" dirty="0" smtClean="0"/>
              <a:t>than</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a:t>
            </a:r>
            <a:endParaRPr lang="en-US" dirty="0"/>
          </a:p>
        </p:txBody>
      </p:sp>
      <p:sp>
        <p:nvSpPr>
          <p:cNvPr id="3" name="Content Placeholder 2"/>
          <p:cNvSpPr>
            <a:spLocks noGrp="1"/>
          </p:cNvSpPr>
          <p:nvPr>
            <p:ph idx="1"/>
          </p:nvPr>
        </p:nvSpPr>
        <p:spPr/>
        <p:txBody>
          <a:bodyPr/>
          <a:lstStyle/>
          <a:p>
            <a:r>
              <a:rPr lang="en-US" dirty="0" smtClean="0"/>
              <a:t>A positively charged particle with a mass of 1.673 x 10</a:t>
            </a:r>
            <a:r>
              <a:rPr lang="en-US" baseline="30000" dirty="0" smtClean="0"/>
              <a:t>-24</a:t>
            </a:r>
            <a:r>
              <a:rPr lang="en-US" dirty="0" smtClean="0"/>
              <a:t> grams is a(n)</a:t>
            </a:r>
          </a:p>
          <a:p>
            <a:pPr>
              <a:buNone/>
            </a:pPr>
            <a:r>
              <a:rPr lang="en-US" dirty="0" err="1" smtClean="0"/>
              <a:t>a.Proton</a:t>
            </a:r>
            <a:endParaRPr lang="en-US" dirty="0" smtClean="0"/>
          </a:p>
          <a:p>
            <a:pPr>
              <a:buNone/>
            </a:pPr>
            <a:r>
              <a:rPr lang="en-US" dirty="0" err="1" smtClean="0"/>
              <a:t>b.Neutron</a:t>
            </a:r>
            <a:endParaRPr lang="en-US" dirty="0" smtClean="0"/>
          </a:p>
          <a:p>
            <a:pPr>
              <a:buNone/>
            </a:pPr>
            <a:r>
              <a:rPr lang="en-US" dirty="0" err="1" smtClean="0"/>
              <a:t>c.electron</a:t>
            </a:r>
            <a:endParaRPr lang="en-US" dirty="0" smtClean="0"/>
          </a:p>
          <a:p>
            <a:pPr>
              <a:buNone/>
            </a:pPr>
            <a:r>
              <a:rPr lang="en-US" dirty="0" err="1" smtClean="0"/>
              <a:t>d.positron</a:t>
            </a: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smtClean="0"/>
              <a:t>11</a:t>
            </a:r>
            <a:endParaRPr lang="en-US" dirty="0"/>
          </a:p>
        </p:txBody>
      </p:sp>
      <p:sp>
        <p:nvSpPr>
          <p:cNvPr id="3075" name="Rectangle 3"/>
          <p:cNvSpPr>
            <a:spLocks noGrp="1" noChangeArrowheads="1"/>
          </p:cNvSpPr>
          <p:nvPr>
            <p:ph type="body" idx="1"/>
          </p:nvPr>
        </p:nvSpPr>
        <p:spPr/>
        <p:txBody>
          <a:bodyPr/>
          <a:lstStyle/>
          <a:p>
            <a:r>
              <a:rPr lang="en-US" dirty="0" smtClean="0"/>
              <a:t>A </a:t>
            </a:r>
            <a:r>
              <a:rPr lang="en-US" dirty="0"/>
              <a:t>chemical symbol represents the ____ of an element.</a:t>
            </a:r>
          </a:p>
          <a:p>
            <a:r>
              <a:rPr lang="en-US" dirty="0"/>
              <a:t>a. name   </a:t>
            </a:r>
          </a:p>
          <a:p>
            <a:r>
              <a:rPr lang="en-US" dirty="0"/>
              <a:t>b. reaction   </a:t>
            </a:r>
          </a:p>
          <a:p>
            <a:r>
              <a:rPr lang="en-US" dirty="0"/>
              <a:t>c. group   </a:t>
            </a:r>
          </a:p>
          <a:p>
            <a:r>
              <a:rPr lang="en-US" dirty="0"/>
              <a:t>d. </a:t>
            </a:r>
            <a:r>
              <a:rPr lang="en-US" dirty="0" err="1"/>
              <a:t>pimpness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12</a:t>
            </a:r>
            <a:endParaRPr lang="en-US" dirty="0"/>
          </a:p>
        </p:txBody>
      </p:sp>
      <p:sp>
        <p:nvSpPr>
          <p:cNvPr id="4099" name="Rectangle 3"/>
          <p:cNvSpPr>
            <a:spLocks noGrp="1" noChangeArrowheads="1"/>
          </p:cNvSpPr>
          <p:nvPr>
            <p:ph type="body" idx="1"/>
          </p:nvPr>
        </p:nvSpPr>
        <p:spPr/>
        <p:txBody>
          <a:bodyPr/>
          <a:lstStyle/>
          <a:p>
            <a:r>
              <a:rPr lang="en-US" dirty="0" smtClean="0"/>
              <a:t>Horizontal </a:t>
            </a:r>
            <a:r>
              <a:rPr lang="en-US" dirty="0"/>
              <a:t>rows of the periodic table are called ____.</a:t>
            </a:r>
          </a:p>
          <a:p>
            <a:r>
              <a:rPr lang="en-US" dirty="0"/>
              <a:t>a. periods   </a:t>
            </a:r>
          </a:p>
          <a:p>
            <a:r>
              <a:rPr lang="en-US" dirty="0"/>
              <a:t>b. clusters   </a:t>
            </a:r>
          </a:p>
          <a:p>
            <a:r>
              <a:rPr lang="en-US" dirty="0"/>
              <a:t>c. families   </a:t>
            </a:r>
          </a:p>
          <a:p>
            <a:r>
              <a:rPr lang="en-US" dirty="0"/>
              <a:t>d. hammocks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13</a:t>
            </a:r>
            <a:endParaRPr lang="en-US" dirty="0"/>
          </a:p>
        </p:txBody>
      </p:sp>
      <p:sp>
        <p:nvSpPr>
          <p:cNvPr id="5123" name="Rectangle 3"/>
          <p:cNvSpPr>
            <a:spLocks noGrp="1" noChangeArrowheads="1"/>
          </p:cNvSpPr>
          <p:nvPr>
            <p:ph type="body" idx="1"/>
          </p:nvPr>
        </p:nvSpPr>
        <p:spPr/>
        <p:txBody>
          <a:bodyPr/>
          <a:lstStyle/>
          <a:p>
            <a:r>
              <a:rPr lang="en-US" dirty="0" smtClean="0"/>
              <a:t>Atoms </a:t>
            </a:r>
            <a:r>
              <a:rPr lang="en-US" dirty="0"/>
              <a:t>of the same element with different numbers of neutrons are called ____.</a:t>
            </a:r>
          </a:p>
          <a:p>
            <a:r>
              <a:rPr lang="en-US" dirty="0"/>
              <a:t>a. isotopes   </a:t>
            </a:r>
          </a:p>
          <a:p>
            <a:r>
              <a:rPr lang="en-US" dirty="0"/>
              <a:t>b. metals   </a:t>
            </a:r>
          </a:p>
          <a:p>
            <a:r>
              <a:rPr lang="en-US" dirty="0"/>
              <a:t>c. metalloids   </a:t>
            </a:r>
          </a:p>
          <a:p>
            <a:r>
              <a:rPr lang="en-US" dirty="0"/>
              <a:t>d. losers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t>14</a:t>
            </a:r>
            <a:endParaRPr lang="en-US" dirty="0"/>
          </a:p>
        </p:txBody>
      </p:sp>
      <p:sp>
        <p:nvSpPr>
          <p:cNvPr id="6147" name="Rectangle 3"/>
          <p:cNvSpPr>
            <a:spLocks noGrp="1" noChangeArrowheads="1"/>
          </p:cNvSpPr>
          <p:nvPr>
            <p:ph type="body" idx="1"/>
          </p:nvPr>
        </p:nvSpPr>
        <p:spPr/>
        <p:txBody>
          <a:bodyPr/>
          <a:lstStyle/>
          <a:p>
            <a:r>
              <a:rPr lang="en-US" dirty="0" smtClean="0"/>
              <a:t>A </a:t>
            </a:r>
            <a:r>
              <a:rPr lang="en-US" dirty="0"/>
              <a:t>certain atom has 26 protons, 26 electrons, and 30 neutrons. Its mass number is ____.</a:t>
            </a:r>
          </a:p>
          <a:p>
            <a:r>
              <a:rPr lang="en-US" dirty="0"/>
              <a:t>a. 26   </a:t>
            </a:r>
          </a:p>
          <a:p>
            <a:r>
              <a:rPr lang="en-US" dirty="0"/>
              <a:t>b. 56   </a:t>
            </a:r>
          </a:p>
          <a:p>
            <a:r>
              <a:rPr lang="en-US" dirty="0"/>
              <a:t>c. 52   </a:t>
            </a:r>
          </a:p>
          <a:p>
            <a:r>
              <a:rPr lang="en-US" dirty="0"/>
              <a:t>d. HUGE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15</a:t>
            </a:r>
            <a:endParaRPr lang="en-US" dirty="0"/>
          </a:p>
        </p:txBody>
      </p:sp>
      <p:sp>
        <p:nvSpPr>
          <p:cNvPr id="10243" name="Rectangle 3"/>
          <p:cNvSpPr>
            <a:spLocks noGrp="1" noChangeArrowheads="1"/>
          </p:cNvSpPr>
          <p:nvPr>
            <p:ph type="body" idx="1"/>
          </p:nvPr>
        </p:nvSpPr>
        <p:spPr/>
        <p:txBody>
          <a:bodyPr/>
          <a:lstStyle/>
          <a:p>
            <a:r>
              <a:rPr lang="en-US" dirty="0" smtClean="0"/>
              <a:t>Who </a:t>
            </a:r>
            <a:r>
              <a:rPr lang="en-US" dirty="0"/>
              <a:t>discovered the nucleus by bombarding gold foil with positively charged particles and noting that some particles were widely deflected?</a:t>
            </a:r>
          </a:p>
          <a:p>
            <a:r>
              <a:rPr lang="en-US" dirty="0"/>
              <a:t>a. Rutherford   </a:t>
            </a:r>
          </a:p>
          <a:p>
            <a:r>
              <a:rPr lang="en-US" dirty="0"/>
              <a:t>b. Dalton   </a:t>
            </a:r>
          </a:p>
          <a:p>
            <a:r>
              <a:rPr lang="en-US" dirty="0"/>
              <a:t>c. Chadwick   </a:t>
            </a:r>
          </a:p>
          <a:p>
            <a:r>
              <a:rPr lang="en-US" dirty="0"/>
              <a:t>d. Your Mom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16</a:t>
            </a:r>
            <a:endParaRPr lang="en-US" dirty="0"/>
          </a:p>
        </p:txBody>
      </p:sp>
      <p:sp>
        <p:nvSpPr>
          <p:cNvPr id="15363" name="Rectangle 3"/>
          <p:cNvSpPr>
            <a:spLocks noGrp="1" noChangeArrowheads="1"/>
          </p:cNvSpPr>
          <p:nvPr>
            <p:ph type="body" idx="1"/>
          </p:nvPr>
        </p:nvSpPr>
        <p:spPr/>
        <p:txBody>
          <a:bodyPr/>
          <a:lstStyle/>
          <a:p>
            <a:r>
              <a:rPr lang="en-US" dirty="0" smtClean="0"/>
              <a:t>A </a:t>
            </a:r>
            <a:r>
              <a:rPr lang="en-US" dirty="0"/>
              <a:t>nuclear particle that has about the same mass as a proton, but with no electrical charge, is called a(n)</a:t>
            </a:r>
          </a:p>
          <a:p>
            <a:r>
              <a:rPr lang="en-US" dirty="0"/>
              <a:t>a. nuclide.   </a:t>
            </a:r>
          </a:p>
          <a:p>
            <a:r>
              <a:rPr lang="en-US" dirty="0"/>
              <a:t>b. neutron.   </a:t>
            </a:r>
          </a:p>
          <a:p>
            <a:r>
              <a:rPr lang="en-US" dirty="0"/>
              <a:t>c. electron.   </a:t>
            </a:r>
          </a:p>
          <a:p>
            <a:r>
              <a:rPr lang="en-US" dirty="0"/>
              <a:t>d. </a:t>
            </a:r>
            <a:r>
              <a:rPr lang="en-US" dirty="0" err="1"/>
              <a:t>Wanna</a:t>
            </a:r>
            <a:r>
              <a:rPr lang="en-US" dirty="0"/>
              <a:t> Be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smtClean="0"/>
              <a:t>17</a:t>
            </a:r>
            <a:endParaRPr lang="en-US" dirty="0"/>
          </a:p>
        </p:txBody>
      </p:sp>
      <p:sp>
        <p:nvSpPr>
          <p:cNvPr id="16387" name="Rectangle 3"/>
          <p:cNvSpPr>
            <a:spLocks noGrp="1" noChangeArrowheads="1"/>
          </p:cNvSpPr>
          <p:nvPr>
            <p:ph type="body" idx="1"/>
          </p:nvPr>
        </p:nvSpPr>
        <p:spPr/>
        <p:txBody>
          <a:bodyPr/>
          <a:lstStyle/>
          <a:p>
            <a:r>
              <a:rPr lang="en-US" dirty="0" smtClean="0"/>
              <a:t>Helium-4 </a:t>
            </a:r>
            <a:r>
              <a:rPr lang="en-US" dirty="0"/>
              <a:t>and helium-3 are</a:t>
            </a:r>
          </a:p>
          <a:p>
            <a:r>
              <a:rPr lang="en-US" dirty="0"/>
              <a:t>a. isotopes.   </a:t>
            </a:r>
          </a:p>
          <a:p>
            <a:r>
              <a:rPr lang="en-US" dirty="0"/>
              <a:t>b. different elements.   </a:t>
            </a:r>
          </a:p>
          <a:p>
            <a:r>
              <a:rPr lang="en-US" dirty="0"/>
              <a:t>c. compounds.   </a:t>
            </a:r>
          </a:p>
          <a:p>
            <a:r>
              <a:rPr lang="en-US" dirty="0"/>
              <a:t>d. Words and Numbers, </a:t>
            </a:r>
            <a:r>
              <a:rPr lang="en-US" dirty="0" err="1"/>
              <a:t>booyah</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18</a:t>
            </a:r>
            <a:endParaRPr lang="en-US" dirty="0"/>
          </a:p>
        </p:txBody>
      </p:sp>
      <p:sp>
        <p:nvSpPr>
          <p:cNvPr id="17411" name="Rectangle 3"/>
          <p:cNvSpPr>
            <a:spLocks noGrp="1" noChangeArrowheads="1"/>
          </p:cNvSpPr>
          <p:nvPr>
            <p:ph type="body" idx="1"/>
          </p:nvPr>
        </p:nvSpPr>
        <p:spPr/>
        <p:txBody>
          <a:bodyPr/>
          <a:lstStyle/>
          <a:p>
            <a:pPr>
              <a:lnSpc>
                <a:spcPct val="90000"/>
              </a:lnSpc>
            </a:pPr>
            <a:r>
              <a:rPr lang="en-US" dirty="0" smtClean="0"/>
              <a:t>The </a:t>
            </a:r>
            <a:r>
              <a:rPr lang="en-US" dirty="0"/>
              <a:t>atomic number of oxygen, 8, indicates that there are eight</a:t>
            </a:r>
          </a:p>
          <a:p>
            <a:pPr>
              <a:lnSpc>
                <a:spcPct val="90000"/>
              </a:lnSpc>
            </a:pPr>
            <a:r>
              <a:rPr lang="en-US" dirty="0"/>
              <a:t>a. protons in the nucleus of an oxygen atom.   </a:t>
            </a:r>
          </a:p>
          <a:p>
            <a:pPr>
              <a:lnSpc>
                <a:spcPct val="90000"/>
              </a:lnSpc>
            </a:pPr>
            <a:r>
              <a:rPr lang="en-US" dirty="0"/>
              <a:t>b. oxygen nuclides.   </a:t>
            </a:r>
          </a:p>
          <a:p>
            <a:pPr>
              <a:lnSpc>
                <a:spcPct val="90000"/>
              </a:lnSpc>
            </a:pPr>
            <a:r>
              <a:rPr lang="en-US" dirty="0"/>
              <a:t>c. neutrons outside the oxygen atom's nucleus.   </a:t>
            </a:r>
          </a:p>
          <a:p>
            <a:pPr>
              <a:lnSpc>
                <a:spcPct val="90000"/>
              </a:lnSpc>
            </a:pPr>
            <a:r>
              <a:rPr lang="en-US" dirty="0"/>
              <a:t>d. good backstreet boys songs,  </a:t>
            </a:r>
            <a:r>
              <a:rPr lang="en-US" dirty="0" err="1"/>
              <a:t>haha</a:t>
            </a:r>
            <a:r>
              <a:rPr lang="en-US" dirty="0"/>
              <a:t> just kidding.  </a:t>
            </a:r>
            <a:r>
              <a:rPr lang="en-US" dirty="0" err="1"/>
              <a:t>Theres</a:t>
            </a:r>
            <a:r>
              <a:rPr lang="en-US" dirty="0"/>
              <a:t> 7</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126163"/>
          </a:xfrm>
        </p:spPr>
        <p:txBody>
          <a:bodyPr/>
          <a:lstStyle/>
          <a:p>
            <a:pPr>
              <a:buNone/>
            </a:pPr>
            <a:r>
              <a:rPr lang="en-US" sz="2400" dirty="0" smtClean="0"/>
              <a:t>1 )Based on his observations, the English chemist John Dalton formulated an atomic theory.</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en-US" sz="2400" dirty="0" smtClean="0"/>
              <a:t>In 1897, J.J. Thomson showed that negative charges could be made to move from one end of a cathode ray tube to another, causing the tube to glow.  Because of this, Thomson is credited with the discover of the electron.  Based on this information, which part of Dalton’s atomic theory conflicted with Thomson’s new data</a:t>
            </a:r>
          </a:p>
          <a:p>
            <a:r>
              <a:rPr lang="en-US" sz="2400" dirty="0" smtClean="0"/>
              <a:t>A) 1		B) 2		C) 3		D) 4</a:t>
            </a:r>
          </a:p>
          <a:p>
            <a:endParaRPr lang="en-US" sz="2400" dirty="0"/>
          </a:p>
        </p:txBody>
      </p:sp>
      <p:graphicFrame>
        <p:nvGraphicFramePr>
          <p:cNvPr id="5" name="Table 4"/>
          <p:cNvGraphicFramePr>
            <a:graphicFrameLocks noGrp="1"/>
          </p:cNvGraphicFramePr>
          <p:nvPr/>
        </p:nvGraphicFramePr>
        <p:xfrm>
          <a:off x="0" y="838200"/>
          <a:ext cx="9144000" cy="2590801"/>
        </p:xfrm>
        <a:graphic>
          <a:graphicData uri="http://schemas.openxmlformats.org/drawingml/2006/table">
            <a:tbl>
              <a:tblPr firstRow="1" bandRow="1">
                <a:tableStyleId>{5C22544A-7EE6-4342-B048-85BDC9FD1C3A}</a:tableStyleId>
              </a:tblPr>
              <a:tblGrid>
                <a:gridCol w="9144000"/>
              </a:tblGrid>
              <a:tr h="401547">
                <a:tc>
                  <a:txBody>
                    <a:bodyPr/>
                    <a:lstStyle/>
                    <a:p>
                      <a:r>
                        <a:rPr lang="en-US" dirty="0" smtClean="0">
                          <a:solidFill>
                            <a:schemeClr val="tx1"/>
                          </a:solidFill>
                        </a:rPr>
                        <a:t>Dalton’s Atomic</a:t>
                      </a:r>
                      <a:r>
                        <a:rPr lang="en-US" baseline="0" dirty="0" smtClean="0">
                          <a:solidFill>
                            <a:schemeClr val="tx1"/>
                          </a:solidFill>
                        </a:rPr>
                        <a:t> Theory</a:t>
                      </a:r>
                    </a:p>
                  </a:txBody>
                  <a:tcPr/>
                </a:tc>
              </a:tr>
              <a:tr h="401547">
                <a:tc>
                  <a:txBody>
                    <a:bodyPr/>
                    <a:lstStyle/>
                    <a:p>
                      <a:r>
                        <a:rPr lang="en-US" dirty="0" smtClean="0"/>
                        <a:t>1)</a:t>
                      </a:r>
                      <a:r>
                        <a:rPr lang="en-US" baseline="0" dirty="0" smtClean="0"/>
                        <a:t> All elements are made up of tiny indivisible particles called atoms</a:t>
                      </a:r>
                      <a:endParaRPr lang="en-US" dirty="0"/>
                    </a:p>
                  </a:txBody>
                  <a:tcPr/>
                </a:tc>
              </a:tr>
              <a:tr h="693080">
                <a:tc>
                  <a:txBody>
                    <a:bodyPr/>
                    <a:lstStyle/>
                    <a:p>
                      <a:r>
                        <a:rPr lang="en-US" dirty="0" smtClean="0"/>
                        <a:t>2) Atoms of the same element are identical.  The atoms of one element are different from the atoms of another element</a:t>
                      </a:r>
                      <a:endParaRPr lang="en-US" dirty="0"/>
                    </a:p>
                  </a:txBody>
                  <a:tcPr/>
                </a:tc>
              </a:tr>
              <a:tr h="401547">
                <a:tc>
                  <a:txBody>
                    <a:bodyPr/>
                    <a:lstStyle/>
                    <a:p>
                      <a:r>
                        <a:rPr lang="en-US" dirty="0" smtClean="0"/>
                        <a:t>3) Atoms of different elements chemically combine to form chemical compounds</a:t>
                      </a:r>
                      <a:endParaRPr lang="en-US" dirty="0"/>
                    </a:p>
                  </a:txBody>
                  <a:tcPr/>
                </a:tc>
              </a:tr>
              <a:tr h="693080">
                <a:tc>
                  <a:txBody>
                    <a:bodyPr/>
                    <a:lstStyle/>
                    <a:p>
                      <a:r>
                        <a:rPr lang="en-US" dirty="0" smtClean="0"/>
                        <a:t>4) During chemical reactions,</a:t>
                      </a:r>
                      <a:r>
                        <a:rPr lang="en-US" baseline="0" dirty="0" smtClean="0"/>
                        <a:t> atoms are rearranged.  Atoms of one element cannot be changed into atoms of a different element as a result of a chemical change.</a:t>
                      </a:r>
                      <a:endParaRPr lang="en-US" dirty="0"/>
                    </a:p>
                  </a:txBody>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smtClean="0"/>
              <a:t>19</a:t>
            </a:r>
            <a:endParaRPr lang="en-US" dirty="0"/>
          </a:p>
        </p:txBody>
      </p:sp>
      <p:sp>
        <p:nvSpPr>
          <p:cNvPr id="18435" name="Rectangle 3"/>
          <p:cNvSpPr>
            <a:spLocks noGrp="1" noChangeArrowheads="1"/>
          </p:cNvSpPr>
          <p:nvPr>
            <p:ph type="body" idx="1"/>
          </p:nvPr>
        </p:nvSpPr>
        <p:spPr/>
        <p:txBody>
          <a:bodyPr/>
          <a:lstStyle/>
          <a:p>
            <a:r>
              <a:rPr lang="en-US" dirty="0" smtClean="0"/>
              <a:t>The </a:t>
            </a:r>
            <a:r>
              <a:rPr lang="en-US" dirty="0"/>
              <a:t>total number of protons and neutrons in the nucleus of an atom is its</a:t>
            </a:r>
          </a:p>
          <a:p>
            <a:r>
              <a:rPr lang="en-US" dirty="0"/>
              <a:t>a. atomic number.   </a:t>
            </a:r>
          </a:p>
          <a:p>
            <a:r>
              <a:rPr lang="en-US" dirty="0"/>
              <a:t>b. Avogadro constant.   </a:t>
            </a:r>
          </a:p>
          <a:p>
            <a:r>
              <a:rPr lang="en-US" dirty="0"/>
              <a:t>c. mass number.   </a:t>
            </a:r>
          </a:p>
          <a:p>
            <a:r>
              <a:rPr lang="en-US" dirty="0"/>
              <a:t>d. secret to life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20</a:t>
            </a:r>
            <a:endParaRPr lang="en-US" dirty="0"/>
          </a:p>
        </p:txBody>
      </p:sp>
      <p:sp>
        <p:nvSpPr>
          <p:cNvPr id="21507" name="Rectangle 3"/>
          <p:cNvSpPr>
            <a:spLocks noGrp="1" noChangeArrowheads="1"/>
          </p:cNvSpPr>
          <p:nvPr>
            <p:ph type="body" idx="1"/>
          </p:nvPr>
        </p:nvSpPr>
        <p:spPr/>
        <p:txBody>
          <a:bodyPr/>
          <a:lstStyle/>
          <a:p>
            <a:r>
              <a:rPr lang="en-US" dirty="0" smtClean="0"/>
              <a:t>An </a:t>
            </a:r>
            <a:r>
              <a:rPr lang="en-US" dirty="0"/>
              <a:t>aluminum isotope consists of 13 protons, 13 electrons, and 14 neutrons. Its mass number is</a:t>
            </a:r>
          </a:p>
          <a:p>
            <a:r>
              <a:rPr lang="en-US" dirty="0"/>
              <a:t>a. 13.   </a:t>
            </a:r>
          </a:p>
          <a:p>
            <a:r>
              <a:rPr lang="en-US" dirty="0"/>
              <a:t>b. 14.   </a:t>
            </a:r>
          </a:p>
          <a:p>
            <a:r>
              <a:rPr lang="en-US" dirty="0"/>
              <a:t>c. 27.   </a:t>
            </a:r>
          </a:p>
          <a:p>
            <a:r>
              <a:rPr lang="en-US" dirty="0"/>
              <a:t>d. unknowable because I </a:t>
            </a:r>
            <a:r>
              <a:rPr lang="en-US" dirty="0" err="1"/>
              <a:t>dont</a:t>
            </a:r>
            <a:r>
              <a:rPr lang="en-US" dirty="0"/>
              <a:t> study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86200" y="2590800"/>
            <a:ext cx="1600200" cy="2209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30" name="Rectangle 2"/>
          <p:cNvSpPr>
            <a:spLocks noGrp="1" noChangeArrowheads="1"/>
          </p:cNvSpPr>
          <p:nvPr>
            <p:ph type="title"/>
          </p:nvPr>
        </p:nvSpPr>
        <p:spPr/>
        <p:txBody>
          <a:bodyPr/>
          <a:lstStyle/>
          <a:p>
            <a:r>
              <a:rPr lang="en-US" dirty="0" smtClean="0"/>
              <a:t>21</a:t>
            </a:r>
            <a:endParaRPr lang="en-US" dirty="0"/>
          </a:p>
        </p:txBody>
      </p:sp>
      <p:sp>
        <p:nvSpPr>
          <p:cNvPr id="22531" name="Rectangle 3"/>
          <p:cNvSpPr>
            <a:spLocks noGrp="1" noChangeArrowheads="1"/>
          </p:cNvSpPr>
          <p:nvPr>
            <p:ph type="body" idx="1"/>
          </p:nvPr>
        </p:nvSpPr>
        <p:spPr/>
        <p:txBody>
          <a:bodyPr/>
          <a:lstStyle/>
          <a:p>
            <a:r>
              <a:rPr lang="en-US" dirty="0" smtClean="0"/>
              <a:t>What </a:t>
            </a:r>
            <a:r>
              <a:rPr lang="en-US" dirty="0"/>
              <a:t>is the atomic number for </a:t>
            </a:r>
            <a:r>
              <a:rPr lang="en-US" dirty="0" smtClean="0"/>
              <a:t>aluminum from the figure below?</a:t>
            </a:r>
            <a:endParaRPr lang="en-US" dirty="0"/>
          </a:p>
          <a:p>
            <a:r>
              <a:rPr lang="en-US" dirty="0"/>
              <a:t>a. 13   </a:t>
            </a:r>
          </a:p>
          <a:p>
            <a:r>
              <a:rPr lang="en-US" dirty="0"/>
              <a:t>b. 14   </a:t>
            </a:r>
          </a:p>
          <a:p>
            <a:r>
              <a:rPr lang="en-US" dirty="0"/>
              <a:t>c. 26.98   </a:t>
            </a:r>
          </a:p>
          <a:p>
            <a:r>
              <a:rPr lang="en-US" dirty="0"/>
              <a:t>d. R</a:t>
            </a:r>
          </a:p>
        </p:txBody>
      </p:sp>
      <p:sp>
        <p:nvSpPr>
          <p:cNvPr id="4" name="TextBox 3"/>
          <p:cNvSpPr txBox="1"/>
          <p:nvPr/>
        </p:nvSpPr>
        <p:spPr>
          <a:xfrm>
            <a:off x="3962400" y="2667000"/>
            <a:ext cx="2133600" cy="1754326"/>
          </a:xfrm>
          <a:prstGeom prst="rect">
            <a:avLst/>
          </a:prstGeom>
          <a:noFill/>
          <a:ln>
            <a:noFill/>
          </a:ln>
        </p:spPr>
        <p:txBody>
          <a:bodyPr wrap="square" rtlCol="0">
            <a:spAutoFit/>
          </a:bodyPr>
          <a:lstStyle/>
          <a:p>
            <a:r>
              <a:rPr lang="en-US" sz="3600" dirty="0" smtClean="0"/>
              <a:t>13</a:t>
            </a:r>
          </a:p>
          <a:p>
            <a:r>
              <a:rPr lang="en-US" sz="3600" dirty="0" smtClean="0"/>
              <a:t>Al</a:t>
            </a:r>
          </a:p>
          <a:p>
            <a:r>
              <a:rPr lang="en-US" sz="3600" dirty="0" smtClean="0"/>
              <a:t>26.98</a:t>
            </a:r>
            <a:endParaRPr lang="en-US" sz="3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22</a:t>
            </a:r>
            <a:endParaRPr lang="en-US" dirty="0"/>
          </a:p>
        </p:txBody>
      </p:sp>
      <p:sp>
        <p:nvSpPr>
          <p:cNvPr id="23555" name="Rectangle 3"/>
          <p:cNvSpPr>
            <a:spLocks noGrp="1" noChangeArrowheads="1"/>
          </p:cNvSpPr>
          <p:nvPr>
            <p:ph type="body" idx="1"/>
          </p:nvPr>
        </p:nvSpPr>
        <p:spPr/>
        <p:txBody>
          <a:bodyPr/>
          <a:lstStyle/>
          <a:p>
            <a:r>
              <a:rPr lang="en-US" dirty="0" smtClean="0"/>
              <a:t>In </a:t>
            </a:r>
            <a:r>
              <a:rPr lang="en-US" dirty="0"/>
              <a:t>the </a:t>
            </a:r>
            <a:r>
              <a:rPr lang="en-US" dirty="0" smtClean="0"/>
              <a:t>figure, </a:t>
            </a:r>
            <a:r>
              <a:rPr lang="en-US" dirty="0"/>
              <a:t>a neutral atom of silicon contains</a:t>
            </a:r>
          </a:p>
          <a:p>
            <a:r>
              <a:rPr lang="en-US" dirty="0"/>
              <a:t>a. 14 electrons.   </a:t>
            </a:r>
          </a:p>
          <a:p>
            <a:r>
              <a:rPr lang="en-US" dirty="0"/>
              <a:t>b. 28.09 electrons.   </a:t>
            </a:r>
          </a:p>
          <a:p>
            <a:r>
              <a:rPr lang="en-US" dirty="0"/>
              <a:t>c. 16 electrons.   </a:t>
            </a:r>
          </a:p>
          <a:p>
            <a:r>
              <a:rPr lang="en-US" dirty="0"/>
              <a:t>d. J-Lo’s booty</a:t>
            </a:r>
          </a:p>
        </p:txBody>
      </p:sp>
      <p:sp>
        <p:nvSpPr>
          <p:cNvPr id="4" name="Rectangle 3"/>
          <p:cNvSpPr/>
          <p:nvPr/>
        </p:nvSpPr>
        <p:spPr>
          <a:xfrm>
            <a:off x="5486400" y="2514600"/>
            <a:ext cx="1600200" cy="2209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562600" y="2590800"/>
            <a:ext cx="2133600" cy="1754326"/>
          </a:xfrm>
          <a:prstGeom prst="rect">
            <a:avLst/>
          </a:prstGeom>
          <a:noFill/>
          <a:ln>
            <a:noFill/>
          </a:ln>
        </p:spPr>
        <p:txBody>
          <a:bodyPr wrap="square" rtlCol="0">
            <a:spAutoFit/>
          </a:bodyPr>
          <a:lstStyle/>
          <a:p>
            <a:r>
              <a:rPr lang="en-US" sz="3600" dirty="0" smtClean="0"/>
              <a:t>14</a:t>
            </a:r>
          </a:p>
          <a:p>
            <a:r>
              <a:rPr lang="en-US" sz="3600" dirty="0" smtClean="0"/>
              <a:t>Si</a:t>
            </a:r>
          </a:p>
          <a:p>
            <a:r>
              <a:rPr lang="en-US" sz="3600" dirty="0" smtClean="0"/>
              <a:t>28.09</a:t>
            </a:r>
            <a:endParaRPr lang="en-US" sz="3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smtClean="0"/>
              <a:t>23</a:t>
            </a:r>
            <a:endParaRPr lang="en-US" dirty="0"/>
          </a:p>
        </p:txBody>
      </p:sp>
      <p:sp>
        <p:nvSpPr>
          <p:cNvPr id="24579" name="Rectangle 3"/>
          <p:cNvSpPr>
            <a:spLocks noGrp="1" noChangeArrowheads="1"/>
          </p:cNvSpPr>
          <p:nvPr>
            <p:ph type="body" idx="1"/>
          </p:nvPr>
        </p:nvSpPr>
        <p:spPr/>
        <p:txBody>
          <a:bodyPr/>
          <a:lstStyle/>
          <a:p>
            <a:r>
              <a:rPr lang="en-US" dirty="0" smtClean="0"/>
              <a:t>Zn-66 </a:t>
            </a:r>
            <a:r>
              <a:rPr lang="en-US" dirty="0"/>
              <a:t>(atomic number 30) has</a:t>
            </a:r>
          </a:p>
          <a:p>
            <a:r>
              <a:rPr lang="en-US" dirty="0"/>
              <a:t>a. 30 neutrons.   </a:t>
            </a:r>
          </a:p>
          <a:p>
            <a:r>
              <a:rPr lang="en-US" dirty="0"/>
              <a:t>b. 33 neutrons.   </a:t>
            </a:r>
          </a:p>
          <a:p>
            <a:r>
              <a:rPr lang="en-US" dirty="0"/>
              <a:t>c. 36 neutrons.   </a:t>
            </a:r>
          </a:p>
          <a:p>
            <a:r>
              <a:rPr lang="en-US" dirty="0"/>
              <a:t>d. the munchies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smtClean="0"/>
              <a:t>24</a:t>
            </a:r>
            <a:endParaRPr lang="en-US" dirty="0"/>
          </a:p>
        </p:txBody>
      </p:sp>
      <p:sp>
        <p:nvSpPr>
          <p:cNvPr id="25603" name="Rectangle 3"/>
          <p:cNvSpPr>
            <a:spLocks noGrp="1" noChangeArrowheads="1"/>
          </p:cNvSpPr>
          <p:nvPr>
            <p:ph type="body" idx="1"/>
          </p:nvPr>
        </p:nvSpPr>
        <p:spPr/>
        <p:txBody>
          <a:bodyPr/>
          <a:lstStyle/>
          <a:p>
            <a:pPr>
              <a:lnSpc>
                <a:spcPct val="90000"/>
              </a:lnSpc>
            </a:pPr>
            <a:r>
              <a:rPr lang="en-US" dirty="0" smtClean="0"/>
              <a:t>Chlorine </a:t>
            </a:r>
            <a:r>
              <a:rPr lang="en-US" dirty="0"/>
              <a:t>has atomic number 17 and mass number 35. It has</a:t>
            </a:r>
          </a:p>
          <a:p>
            <a:pPr>
              <a:lnSpc>
                <a:spcPct val="90000"/>
              </a:lnSpc>
            </a:pPr>
            <a:r>
              <a:rPr lang="en-US" dirty="0"/>
              <a:t>a. 17 protons, 17 electrons, and 18 neutrons.   </a:t>
            </a:r>
          </a:p>
          <a:p>
            <a:pPr>
              <a:lnSpc>
                <a:spcPct val="90000"/>
              </a:lnSpc>
            </a:pPr>
            <a:r>
              <a:rPr lang="en-US" dirty="0"/>
              <a:t>b. 35 protons, 35 electrons, and 17 neutrons.   </a:t>
            </a:r>
          </a:p>
          <a:p>
            <a:pPr>
              <a:lnSpc>
                <a:spcPct val="90000"/>
              </a:lnSpc>
            </a:pPr>
            <a:r>
              <a:rPr lang="en-US" dirty="0"/>
              <a:t>c. 17 protons, 17 electrons, and 52 neutrons.   </a:t>
            </a:r>
          </a:p>
          <a:p>
            <a:pPr>
              <a:lnSpc>
                <a:spcPct val="90000"/>
              </a:lnSpc>
            </a:pPr>
            <a:r>
              <a:rPr lang="en-US" dirty="0"/>
              <a:t>d. Earth, Wind, &amp; Fire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endParaRPr lang="en-US"/>
          </a:p>
        </p:txBody>
      </p:sp>
      <p:sp>
        <p:nvSpPr>
          <p:cNvPr id="29699" name="Rectangle 3"/>
          <p:cNvSpPr>
            <a:spLocks noGrp="1" noChangeArrowheads="1"/>
          </p:cNvSpPr>
          <p:nvPr>
            <p:ph type="body" idx="1"/>
          </p:nvPr>
        </p:nvSpPr>
        <p:spPr/>
        <p:txBody>
          <a:bodyPr/>
          <a:lstStyle/>
          <a:p>
            <a:endParaRPr lang="en-US"/>
          </a:p>
        </p:txBody>
      </p:sp>
      <p:graphicFrame>
        <p:nvGraphicFramePr>
          <p:cNvPr id="29907" name="Group 211"/>
          <p:cNvGraphicFramePr>
            <a:graphicFrameLocks noGrp="1"/>
          </p:cNvGraphicFramePr>
          <p:nvPr/>
        </p:nvGraphicFramePr>
        <p:xfrm>
          <a:off x="457200" y="1600200"/>
          <a:ext cx="8153400" cy="4495801"/>
        </p:xfrm>
        <a:graphic>
          <a:graphicData uri="http://schemas.openxmlformats.org/drawingml/2006/table">
            <a:tbl>
              <a:tblPr/>
              <a:tblGrid>
                <a:gridCol w="2038350"/>
                <a:gridCol w="2038350"/>
                <a:gridCol w="2038350"/>
                <a:gridCol w="2038350"/>
              </a:tblGrid>
              <a:tr h="22272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Part of Atom</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Location in atom</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(A) nucleus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(B) outside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(C) in between</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Charge</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(A) positive </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(B) negative</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(C) neutral</a:t>
                      </a:r>
                      <a:endParaRPr kumimoji="0" lang="en-US" sz="2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Mass</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(A) 1 </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(B) 0</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(C) 42</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8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Proton</a:t>
                      </a:r>
                      <a:endParaRPr kumimoji="0" lang="en-US" sz="2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25)_____</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28)_____</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31)_____</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56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Electron</a:t>
                      </a:r>
                      <a:endParaRPr kumimoji="0" lang="en-US" sz="2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26)_____</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29)_____</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32)_____</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4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cs typeface="Times New Roman" pitchFamily="18" charset="0"/>
                        </a:rPr>
                        <a:t>Neutron</a:t>
                      </a:r>
                      <a:endParaRPr kumimoji="0" lang="en-US" sz="2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27)_____</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30)_____</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cs typeface="Times New Roman" pitchFamily="18" charset="0"/>
                        </a:rPr>
                        <a:t>33)_____</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lstStyle/>
          <a:p>
            <a:r>
              <a:rPr lang="en-US" dirty="0" smtClean="0"/>
              <a:t>2) Element </a:t>
            </a:r>
            <a:r>
              <a:rPr lang="en-US" dirty="0" smtClean="0"/>
              <a:t>X has two known naturally occurring isotopes.  The mass and relative abundance of each isotope are shown below</a:t>
            </a:r>
            <a:r>
              <a:rPr lang="en-US" dirty="0" smtClean="0"/>
              <a:t>.</a:t>
            </a:r>
          </a:p>
          <a:p>
            <a:endParaRPr lang="en-US" dirty="0" smtClean="0"/>
          </a:p>
          <a:p>
            <a:endParaRPr lang="en-US" dirty="0" smtClean="0"/>
          </a:p>
          <a:p>
            <a:endParaRPr lang="en-US" dirty="0" smtClean="0"/>
          </a:p>
          <a:p>
            <a:r>
              <a:rPr lang="en-US" dirty="0" smtClean="0"/>
              <a:t>What </a:t>
            </a:r>
            <a:r>
              <a:rPr lang="en-US" dirty="0" smtClean="0"/>
              <a:t>is the average atomic mass of Element X to the nearest hundredth of an atomic mass unit?</a:t>
            </a:r>
          </a:p>
          <a:p>
            <a:pPr>
              <a:buNone/>
            </a:pPr>
            <a:r>
              <a:rPr lang="en-US" dirty="0" smtClean="0"/>
              <a:t>a.78.92			c.80.92</a:t>
            </a:r>
            <a:endParaRPr lang="en-US" dirty="0" smtClean="0"/>
          </a:p>
          <a:p>
            <a:pPr>
              <a:buNone/>
            </a:pPr>
            <a:r>
              <a:rPr lang="en-US" dirty="0" smtClean="0"/>
              <a:t>b</a:t>
            </a:r>
            <a:r>
              <a:rPr lang="en-US" dirty="0" smtClean="0"/>
              <a:t>.79.91			d.7990.86</a:t>
            </a:r>
            <a:endParaRPr lang="en-US" dirty="0" smtClean="0"/>
          </a:p>
          <a:p>
            <a:endParaRPr lang="en-US" dirty="0"/>
          </a:p>
        </p:txBody>
      </p:sp>
      <p:graphicFrame>
        <p:nvGraphicFramePr>
          <p:cNvPr id="4" name="Table 3"/>
          <p:cNvGraphicFramePr>
            <a:graphicFrameLocks noGrp="1"/>
          </p:cNvGraphicFramePr>
          <p:nvPr/>
        </p:nvGraphicFramePr>
        <p:xfrm>
          <a:off x="609600" y="2057400"/>
          <a:ext cx="8382000" cy="1752600"/>
        </p:xfrm>
        <a:graphic>
          <a:graphicData uri="http://schemas.openxmlformats.org/drawingml/2006/table">
            <a:tbl>
              <a:tblPr firstRow="1" bandRow="1">
                <a:tableStyleId>{5C22544A-7EE6-4342-B048-85BDC9FD1C3A}</a:tableStyleId>
              </a:tblPr>
              <a:tblGrid>
                <a:gridCol w="4191000"/>
                <a:gridCol w="4191000"/>
              </a:tblGrid>
              <a:tr h="584200">
                <a:tc>
                  <a:txBody>
                    <a:bodyPr/>
                    <a:lstStyle/>
                    <a:p>
                      <a:r>
                        <a:rPr lang="en-US" sz="2800" dirty="0" smtClean="0">
                          <a:solidFill>
                            <a:schemeClr val="tx1"/>
                          </a:solidFill>
                        </a:rPr>
                        <a:t>Relative Abundance</a:t>
                      </a:r>
                      <a:endParaRPr lang="en-US" sz="2800" dirty="0">
                        <a:solidFill>
                          <a:schemeClr val="tx1"/>
                        </a:solidFill>
                      </a:endParaRPr>
                    </a:p>
                  </a:txBody>
                  <a:tcPr/>
                </a:tc>
                <a:tc>
                  <a:txBody>
                    <a:bodyPr/>
                    <a:lstStyle/>
                    <a:p>
                      <a:r>
                        <a:rPr lang="en-US" sz="2800" dirty="0" smtClean="0">
                          <a:solidFill>
                            <a:schemeClr val="tx1"/>
                          </a:solidFill>
                        </a:rPr>
                        <a:t>Mass (</a:t>
                      </a:r>
                      <a:r>
                        <a:rPr lang="en-US" sz="2800" dirty="0" err="1" smtClean="0">
                          <a:solidFill>
                            <a:schemeClr val="tx1"/>
                          </a:solidFill>
                        </a:rPr>
                        <a:t>amu</a:t>
                      </a:r>
                      <a:r>
                        <a:rPr lang="en-US" sz="2800" dirty="0" smtClean="0">
                          <a:solidFill>
                            <a:schemeClr val="tx1"/>
                          </a:solidFill>
                        </a:rPr>
                        <a:t>)</a:t>
                      </a:r>
                      <a:endParaRPr lang="en-US" sz="2800" dirty="0">
                        <a:solidFill>
                          <a:schemeClr val="tx1"/>
                        </a:solidFill>
                      </a:endParaRPr>
                    </a:p>
                  </a:txBody>
                  <a:tcPr/>
                </a:tc>
              </a:tr>
              <a:tr h="584200">
                <a:tc>
                  <a:txBody>
                    <a:bodyPr/>
                    <a:lstStyle/>
                    <a:p>
                      <a:r>
                        <a:rPr lang="en-US" sz="2800" dirty="0" smtClean="0"/>
                        <a:t>50.57%</a:t>
                      </a:r>
                      <a:endParaRPr lang="en-US" sz="2800" dirty="0"/>
                    </a:p>
                  </a:txBody>
                  <a:tcPr/>
                </a:tc>
                <a:tc>
                  <a:txBody>
                    <a:bodyPr/>
                    <a:lstStyle/>
                    <a:p>
                      <a:r>
                        <a:rPr lang="en-US" sz="2800" dirty="0" smtClean="0"/>
                        <a:t>78.92</a:t>
                      </a:r>
                      <a:endParaRPr lang="en-US" sz="2800" dirty="0"/>
                    </a:p>
                  </a:txBody>
                  <a:tcPr/>
                </a:tc>
              </a:tr>
              <a:tr h="584200">
                <a:tc>
                  <a:txBody>
                    <a:bodyPr/>
                    <a:lstStyle/>
                    <a:p>
                      <a:r>
                        <a:rPr lang="en-US" sz="2800" dirty="0" smtClean="0"/>
                        <a:t>49.43%</a:t>
                      </a:r>
                      <a:endParaRPr lang="en-US" sz="2800" dirty="0"/>
                    </a:p>
                  </a:txBody>
                  <a:tcPr/>
                </a:tc>
                <a:tc>
                  <a:txBody>
                    <a:bodyPr/>
                    <a:lstStyle/>
                    <a:p>
                      <a:r>
                        <a:rPr lang="en-US" sz="2800" dirty="0" smtClean="0"/>
                        <a:t>80.92</a:t>
                      </a:r>
                      <a:endParaRPr lang="en-US" sz="280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endParaRPr lang="en-US" dirty="0"/>
          </a:p>
        </p:txBody>
      </p:sp>
      <p:sp>
        <p:nvSpPr>
          <p:cNvPr id="3" name="Content Placeholder 2"/>
          <p:cNvSpPr>
            <a:spLocks noGrp="1"/>
          </p:cNvSpPr>
          <p:nvPr>
            <p:ph idx="1"/>
          </p:nvPr>
        </p:nvSpPr>
        <p:spPr/>
        <p:txBody>
          <a:bodyPr/>
          <a:lstStyle/>
          <a:p>
            <a:r>
              <a:rPr lang="en-US" dirty="0" smtClean="0"/>
              <a:t>Rutherford’s gold foil experiment gave evidence of an atom’s </a:t>
            </a:r>
          </a:p>
          <a:p>
            <a:r>
              <a:rPr lang="en-US" dirty="0" err="1" smtClean="0"/>
              <a:t>A.alpha</a:t>
            </a:r>
            <a:r>
              <a:rPr lang="en-US" dirty="0" smtClean="0"/>
              <a:t> </a:t>
            </a:r>
            <a:r>
              <a:rPr lang="en-US" dirty="0" smtClean="0"/>
              <a:t>particles</a:t>
            </a:r>
          </a:p>
          <a:p>
            <a:r>
              <a:rPr lang="en-US" dirty="0" err="1" smtClean="0"/>
              <a:t>B.charge</a:t>
            </a:r>
            <a:endParaRPr lang="en-US" dirty="0" smtClean="0"/>
          </a:p>
          <a:p>
            <a:r>
              <a:rPr lang="en-US" dirty="0" err="1" smtClean="0"/>
              <a:t>C.size</a:t>
            </a:r>
            <a:endParaRPr lang="en-US" dirty="0" smtClean="0"/>
          </a:p>
          <a:p>
            <a:r>
              <a:rPr lang="en-US" dirty="0" err="1" smtClean="0"/>
              <a:t>D.nucleus</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a:t>
            </a:r>
            <a:endParaRPr lang="en-US" dirty="0"/>
          </a:p>
        </p:txBody>
      </p:sp>
      <p:sp>
        <p:nvSpPr>
          <p:cNvPr id="3" name="Content Placeholder 2"/>
          <p:cNvSpPr>
            <a:spLocks noGrp="1"/>
          </p:cNvSpPr>
          <p:nvPr>
            <p:ph idx="1"/>
          </p:nvPr>
        </p:nvSpPr>
        <p:spPr/>
        <p:txBody>
          <a:bodyPr/>
          <a:lstStyle/>
          <a:p>
            <a:r>
              <a:rPr lang="en-US" dirty="0" smtClean="0"/>
              <a:t>Silicon - 30 contains 14 protons.  It also contains</a:t>
            </a:r>
          </a:p>
          <a:p>
            <a:r>
              <a:rPr lang="en-US" dirty="0" smtClean="0"/>
              <a:t>A.30 </a:t>
            </a:r>
            <a:r>
              <a:rPr lang="en-US" dirty="0" smtClean="0"/>
              <a:t>neutrons</a:t>
            </a:r>
          </a:p>
          <a:p>
            <a:r>
              <a:rPr lang="en-US" dirty="0" smtClean="0"/>
              <a:t>B.44 neutrons</a:t>
            </a:r>
          </a:p>
          <a:p>
            <a:r>
              <a:rPr lang="en-US" dirty="0" smtClean="0"/>
              <a:t>C.16 </a:t>
            </a:r>
            <a:r>
              <a:rPr lang="en-US" dirty="0" smtClean="0"/>
              <a:t>neutrons</a:t>
            </a:r>
          </a:p>
          <a:p>
            <a:r>
              <a:rPr lang="en-US" dirty="0" smtClean="0"/>
              <a:t>D.16 </a:t>
            </a:r>
            <a:r>
              <a:rPr lang="en-US" dirty="0" smtClean="0"/>
              <a:t>electrons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a:t>
            </a:r>
            <a:endParaRPr lang="en-US" dirty="0"/>
          </a:p>
        </p:txBody>
      </p:sp>
      <p:sp>
        <p:nvSpPr>
          <p:cNvPr id="3" name="Content Placeholder 2"/>
          <p:cNvSpPr>
            <a:spLocks noGrp="1"/>
          </p:cNvSpPr>
          <p:nvPr>
            <p:ph idx="1"/>
          </p:nvPr>
        </p:nvSpPr>
        <p:spPr/>
        <p:txBody>
          <a:bodyPr/>
          <a:lstStyle/>
          <a:p>
            <a:r>
              <a:rPr lang="en-US" dirty="0" smtClean="0"/>
              <a:t>The three types of nuclear radiation in order of increasing penetrating ability are </a:t>
            </a:r>
          </a:p>
          <a:p>
            <a:r>
              <a:rPr lang="en-US" dirty="0" err="1" smtClean="0"/>
              <a:t>A.gamma</a:t>
            </a:r>
            <a:r>
              <a:rPr lang="en-US" dirty="0" smtClean="0"/>
              <a:t>, beta, alpha</a:t>
            </a:r>
          </a:p>
          <a:p>
            <a:r>
              <a:rPr lang="en-US" dirty="0" err="1" smtClean="0"/>
              <a:t>B.alpha</a:t>
            </a:r>
            <a:r>
              <a:rPr lang="en-US" dirty="0" smtClean="0"/>
              <a:t>, beta, gamma</a:t>
            </a:r>
          </a:p>
          <a:p>
            <a:r>
              <a:rPr lang="en-US" dirty="0" err="1" smtClean="0"/>
              <a:t>C.beta</a:t>
            </a:r>
            <a:r>
              <a:rPr lang="en-US" dirty="0" smtClean="0"/>
              <a:t>, alpha, gamma</a:t>
            </a:r>
          </a:p>
          <a:p>
            <a:r>
              <a:rPr lang="en-US" dirty="0" err="1" smtClean="0"/>
              <a:t>D.gamma</a:t>
            </a:r>
            <a:r>
              <a:rPr lang="en-US" dirty="0" smtClean="0"/>
              <a:t>, alpha, beta</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a:t>
            </a:r>
            <a:endParaRPr lang="en-US" dirty="0"/>
          </a:p>
        </p:txBody>
      </p:sp>
      <p:sp>
        <p:nvSpPr>
          <p:cNvPr id="3" name="Content Placeholder 2"/>
          <p:cNvSpPr>
            <a:spLocks noGrp="1"/>
          </p:cNvSpPr>
          <p:nvPr>
            <p:ph idx="1"/>
          </p:nvPr>
        </p:nvSpPr>
        <p:spPr/>
        <p:txBody>
          <a:bodyPr/>
          <a:lstStyle/>
          <a:p>
            <a:r>
              <a:rPr lang="en-US" dirty="0" smtClean="0"/>
              <a:t>Fission is the splitting of one large nucleus into two smaller nuclei.  In contrast, fusion is two small nuclei</a:t>
            </a:r>
          </a:p>
          <a:p>
            <a:r>
              <a:rPr lang="en-US" dirty="0" err="1" smtClean="0"/>
              <a:t>A.becoming</a:t>
            </a:r>
            <a:r>
              <a:rPr lang="en-US" dirty="0" smtClean="0"/>
              <a:t> </a:t>
            </a:r>
            <a:r>
              <a:rPr lang="en-US" dirty="0" smtClean="0"/>
              <a:t>one larger nucleus</a:t>
            </a:r>
          </a:p>
          <a:p>
            <a:r>
              <a:rPr lang="en-US" dirty="0" err="1" smtClean="0"/>
              <a:t>B.becoming</a:t>
            </a:r>
            <a:r>
              <a:rPr lang="en-US" dirty="0" smtClean="0"/>
              <a:t> four smaller nuclei</a:t>
            </a:r>
          </a:p>
          <a:p>
            <a:r>
              <a:rPr lang="en-US" dirty="0" err="1" smtClean="0"/>
              <a:t>C.forming</a:t>
            </a:r>
            <a:r>
              <a:rPr lang="en-US" dirty="0" smtClean="0"/>
              <a:t> </a:t>
            </a:r>
            <a:r>
              <a:rPr lang="en-US" dirty="0" smtClean="0"/>
              <a:t>a chemical bond</a:t>
            </a:r>
          </a:p>
          <a:p>
            <a:r>
              <a:rPr lang="en-US" dirty="0" err="1" smtClean="0"/>
              <a:t>D.remaining</a:t>
            </a:r>
            <a:r>
              <a:rPr lang="en-US" dirty="0" smtClean="0"/>
              <a:t> </a:t>
            </a:r>
            <a:r>
              <a:rPr lang="en-US" dirty="0" err="1" smtClean="0"/>
              <a:t>unreactive</a:t>
            </a: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a:t>
            </a:r>
            <a:endParaRPr lang="en-US" dirty="0"/>
          </a:p>
        </p:txBody>
      </p:sp>
      <p:sp>
        <p:nvSpPr>
          <p:cNvPr id="3" name="Content Placeholder 2"/>
          <p:cNvSpPr>
            <a:spLocks noGrp="1"/>
          </p:cNvSpPr>
          <p:nvPr>
            <p:ph idx="1"/>
          </p:nvPr>
        </p:nvSpPr>
        <p:spPr/>
        <p:txBody>
          <a:bodyPr/>
          <a:lstStyle/>
          <a:p>
            <a:r>
              <a:rPr lang="en-US" sz="2800" dirty="0" smtClean="0"/>
              <a:t>Where are the subatomic particles found?</a:t>
            </a:r>
          </a:p>
          <a:p>
            <a:r>
              <a:rPr lang="en-US" sz="2800" dirty="0" err="1" smtClean="0"/>
              <a:t>A.protons</a:t>
            </a:r>
            <a:r>
              <a:rPr lang="en-US" sz="2800" dirty="0" smtClean="0"/>
              <a:t> </a:t>
            </a:r>
            <a:r>
              <a:rPr lang="en-US" sz="2800" dirty="0" smtClean="0"/>
              <a:t>and neutrons are inside the nucleus and the electrons are outside the nucleus</a:t>
            </a:r>
          </a:p>
          <a:p>
            <a:r>
              <a:rPr lang="en-US" sz="2800" dirty="0" err="1" smtClean="0"/>
              <a:t>B.protons</a:t>
            </a:r>
            <a:r>
              <a:rPr lang="en-US" sz="2800" dirty="0" smtClean="0"/>
              <a:t> and neutrons are outside the nucleus and the electrons are inside the nucleus</a:t>
            </a:r>
          </a:p>
          <a:p>
            <a:r>
              <a:rPr lang="en-US" sz="2800" dirty="0" err="1" smtClean="0"/>
              <a:t>C.protons</a:t>
            </a:r>
            <a:r>
              <a:rPr lang="en-US" sz="2800" dirty="0" smtClean="0"/>
              <a:t> </a:t>
            </a:r>
            <a:r>
              <a:rPr lang="en-US" sz="2800" dirty="0" smtClean="0"/>
              <a:t>and electrons are inside the nucleus and the neutrons are outside the nucleus</a:t>
            </a:r>
          </a:p>
          <a:p>
            <a:r>
              <a:rPr lang="en-US" sz="2800" dirty="0" err="1" smtClean="0"/>
              <a:t>D.neutrons</a:t>
            </a:r>
            <a:r>
              <a:rPr lang="en-US" sz="2800" dirty="0" smtClean="0"/>
              <a:t> </a:t>
            </a:r>
            <a:r>
              <a:rPr lang="en-US" sz="2800" dirty="0" smtClean="0"/>
              <a:t>and electrons are outside the nucleus and protons are inside the nucleus</a:t>
            </a:r>
          </a:p>
          <a:p>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a:t>
            </a:r>
            <a:endParaRPr lang="en-US" dirty="0"/>
          </a:p>
        </p:txBody>
      </p:sp>
      <p:sp>
        <p:nvSpPr>
          <p:cNvPr id="3" name="Content Placeholder 2"/>
          <p:cNvSpPr>
            <a:spLocks noGrp="1"/>
          </p:cNvSpPr>
          <p:nvPr>
            <p:ph idx="1"/>
          </p:nvPr>
        </p:nvSpPr>
        <p:spPr/>
        <p:txBody>
          <a:bodyPr/>
          <a:lstStyle/>
          <a:p>
            <a:r>
              <a:rPr lang="en-US" dirty="0" smtClean="0"/>
              <a:t>The smallest unit of an element that still retains the properties of that element are</a:t>
            </a:r>
          </a:p>
          <a:p>
            <a:pPr>
              <a:buNone/>
            </a:pPr>
            <a:r>
              <a:rPr lang="en-US" dirty="0" err="1" smtClean="0"/>
              <a:t>a.Electrons</a:t>
            </a:r>
            <a:endParaRPr lang="en-US" dirty="0" smtClean="0"/>
          </a:p>
          <a:p>
            <a:pPr>
              <a:buNone/>
            </a:pPr>
            <a:r>
              <a:rPr lang="en-US" dirty="0" err="1" smtClean="0"/>
              <a:t>b.Neutrons</a:t>
            </a:r>
            <a:endParaRPr lang="en-US" dirty="0" smtClean="0"/>
          </a:p>
          <a:p>
            <a:pPr>
              <a:buNone/>
            </a:pPr>
            <a:r>
              <a:rPr lang="en-US" dirty="0" err="1" smtClean="0"/>
              <a:t>c.Protons</a:t>
            </a:r>
            <a:endParaRPr lang="en-US" dirty="0" smtClean="0"/>
          </a:p>
          <a:p>
            <a:pPr>
              <a:buNone/>
            </a:pPr>
            <a:r>
              <a:rPr lang="en-US" dirty="0" err="1" smtClean="0"/>
              <a:t>d.atoms</a:t>
            </a:r>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817</TotalTime>
  <Words>784</Words>
  <Application>Microsoft Office PowerPoint</Application>
  <PresentationFormat>On-screen Show (4:3)</PresentationFormat>
  <Paragraphs>196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Default Design</vt:lpstr>
      <vt:lpstr>Unit 8 Test</vt:lpstr>
      <vt:lpstr>Slide 2</vt:lpstr>
      <vt:lpstr>Slide 3</vt:lpstr>
      <vt:lpstr>3</vt:lpstr>
      <vt:lpstr>4</vt:lpstr>
      <vt:lpstr>5</vt:lpstr>
      <vt:lpstr>6</vt:lpstr>
      <vt:lpstr>7</vt:lpstr>
      <vt:lpstr>8</vt:lpstr>
      <vt:lpstr>9</vt:lpstr>
      <vt:lpstr>10</vt:lpstr>
      <vt:lpstr>11</vt:lpstr>
      <vt:lpstr>12</vt:lpstr>
      <vt:lpstr>13</vt:lpstr>
      <vt:lpstr>14</vt:lpstr>
      <vt:lpstr>15</vt:lpstr>
      <vt:lpstr>16</vt:lpstr>
      <vt:lpstr>17</vt:lpstr>
      <vt:lpstr>18</vt:lpstr>
      <vt:lpstr>19</vt:lpstr>
      <vt:lpstr>20</vt:lpstr>
      <vt:lpstr>21</vt:lpstr>
      <vt:lpstr>22</vt:lpstr>
      <vt:lpstr>23</vt:lpstr>
      <vt:lpstr>24</vt:lpstr>
      <vt:lpstr>Slide 26</vt:lpstr>
    </vt:vector>
  </TitlesOfParts>
  <Company>Birdville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Internal User</dc:creator>
  <cp:lastModifiedBy>Internal User</cp:lastModifiedBy>
  <cp:revision>53</cp:revision>
  <dcterms:created xsi:type="dcterms:W3CDTF">2008-10-16T11:37:14Z</dcterms:created>
  <dcterms:modified xsi:type="dcterms:W3CDTF">2011-10-17T15:24:27Z</dcterms:modified>
</cp:coreProperties>
</file>